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y="5145075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6" roundtripDataSignature="AMtx7mh1S3R24D19DMkGVDLmNmRkYVTw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83" orient="horz"/>
        <p:guide pos="15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customschemas.google.com/relationships/presentationmetadata" Target="metadata"/><Relationship Id="rId25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0d2f65ca48_0_1:notes"/>
          <p:cNvSpPr/>
          <p:nvPr>
            <p:ph idx="2" type="sldImg"/>
          </p:nvPr>
        </p:nvSpPr>
        <p:spPr>
          <a:xfrm>
            <a:off x="382587" y="685800"/>
            <a:ext cx="609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10d2f65ca4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0d2f65ca48_0_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06" name="Google Shape;20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687387" y="1143000"/>
            <a:ext cx="54832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382587" y="685800"/>
            <a:ext cx="60928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54000" spcFirstLastPara="1" rIns="5400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" type="subTitle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" type="body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Титульный слайд" type="title">
  <p:cSld name="TITL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 txBox="1"/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0553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1.xml"/><Relationship Id="rId6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9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yer 2" id="10" name="Google Shape;10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18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cap="flat" cmpd="sng" w="9525">
            <a:solidFill>
              <a:srgbClr val="008637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" name="Google Shape;12;p18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8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pic>
        <p:nvPicPr>
          <p:cNvPr id="14" name="Google Shape;1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yer 2" id="15" name="Google Shape;1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387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8"/>
          <p:cNvSpPr txBox="1"/>
          <p:nvPr/>
        </p:nvSpPr>
        <p:spPr>
          <a:xfrm>
            <a:off x="8172450" y="4035425"/>
            <a:ext cx="785812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1-2</a:t>
            </a:r>
            <a:br>
              <a:rPr b="1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февраля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2022 года</a:t>
            </a:r>
            <a:endParaRPr/>
          </a:p>
        </p:txBody>
      </p:sp>
      <p:sp>
        <p:nvSpPr>
          <p:cNvPr id="17" name="Google Shape;17;p18"/>
          <p:cNvSpPr txBox="1"/>
          <p:nvPr/>
        </p:nvSpPr>
        <p:spPr>
          <a:xfrm>
            <a:off x="1835150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 </a:t>
            </a:r>
            <a:br>
              <a:rPr b="1" i="0" lang="en-US" sz="16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6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sp>
        <p:nvSpPr>
          <p:cNvPr id="18" name="Google Shape;18;p18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yer 2" id="24" name="Google Shape;24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20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cap="flat" cmpd="sng" w="9525">
            <a:solidFill>
              <a:srgbClr val="008637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" name="Google Shape;26;p20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0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28" name="Google Shape;28;p20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0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30" name="Google Shape;30;p20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31" name="Google Shape;31;p20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" name="Google Shape;32;p20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3" name="Google Shape;33;p20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0"/>
          <p:cNvSpPr txBox="1"/>
          <p:nvPr>
            <p:ph idx="1" type="body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yer 2" id="39" name="Google Shape;39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22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cap="flat" cmpd="sng" w="9525">
            <a:solidFill>
              <a:srgbClr val="008637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1" name="Google Shape;41;p22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2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pic>
        <p:nvPicPr>
          <p:cNvPr id="43" name="Google Shape;4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yer 2" id="44" name="Google Shape;44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995737" y="412750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2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e.gafarov@largenumbers.r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>
            <p:ph type="ctrTitle"/>
          </p:nvPr>
        </p:nvSpPr>
        <p:spPr>
          <a:xfrm>
            <a:off x="971550" y="1392237"/>
            <a:ext cx="7993062" cy="11080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Кейс. СПбГАСУ - автоматизация электронного документооборота по технологии корпоративного внедрения</a:t>
            </a:r>
            <a:endParaRPr/>
          </a:p>
        </p:txBody>
      </p:sp>
      <p:sp>
        <p:nvSpPr>
          <p:cNvPr id="54" name="Google Shape;54;p1"/>
          <p:cNvSpPr txBox="1"/>
          <p:nvPr>
            <p:ph idx="1" type="subTitle"/>
          </p:nvPr>
        </p:nvSpPr>
        <p:spPr>
          <a:xfrm>
            <a:off x="468312" y="2841625"/>
            <a:ext cx="3816350" cy="1243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Соловьев Сергей Александрович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468312" y="3741737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Начальник управления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информационных систем и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технологий СПбГАСУ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4211637" y="2841625"/>
            <a:ext cx="3455987" cy="1243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Гафаров Евгений Рашидович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4211637" y="3711575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Директор ООО «Большие числа»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Доктор физико-математических наук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pic>
        <p:nvPicPr>
          <p:cNvPr id="142" name="Google Shape;14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85837"/>
            <a:ext cx="9144000" cy="3622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0"/>
          <p:cNvSpPr txBox="1"/>
          <p:nvPr>
            <p:ph type="title"/>
          </p:nvPr>
        </p:nvSpPr>
        <p:spPr>
          <a:xfrm>
            <a:off x="148590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Потребности в автоматизации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0" name="Google Shape;150;p11"/>
          <p:cNvSpPr txBox="1"/>
          <p:nvPr/>
        </p:nvSpPr>
        <p:spPr>
          <a:xfrm>
            <a:off x="1042987" y="833437"/>
            <a:ext cx="7058025" cy="387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Очень важно и быстро		</a:t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служебные записки о закупке;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общие служебные записки;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входящие и исходящие документы;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организационные приказы и распоряжения;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прочие: заказ пропуска, обращение в УИСиТ;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Очень важно, но долго</a:t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приказы по студентам;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Важно, но долго</a:t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кадровые процессы;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зарплатные процессы;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планирование учебного процесса.</a:t>
            </a:r>
            <a:endParaRPr/>
          </a:p>
        </p:txBody>
      </p:sp>
      <p:sp>
        <p:nvSpPr>
          <p:cNvPr id="151" name="Google Shape;151;p11"/>
          <p:cNvSpPr txBox="1"/>
          <p:nvPr>
            <p:ph type="title"/>
          </p:nvPr>
        </p:nvSpPr>
        <p:spPr>
          <a:xfrm>
            <a:off x="148590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Очереди автоматизации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2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58" name="Google Shape;158;p12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59" name="Google Shape;159;p12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0" name="Google Shape;160;p1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1" name="Google Shape;161;p12"/>
          <p:cNvSpPr txBox="1"/>
          <p:nvPr/>
        </p:nvSpPr>
        <p:spPr>
          <a:xfrm>
            <a:off x="611187" y="1333500"/>
            <a:ext cx="7993062" cy="592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00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Реализация и ОЭ</a:t>
            </a:r>
            <a:endParaRPr/>
          </a:p>
        </p:txBody>
      </p:sp>
      <p:pic>
        <p:nvPicPr>
          <p:cNvPr id="162" name="Google Shape;16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5062" y="2716212"/>
            <a:ext cx="2901950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2"/>
          <p:cNvSpPr txBox="1"/>
          <p:nvPr/>
        </p:nvSpPr>
        <p:spPr>
          <a:xfrm>
            <a:off x="635000" y="1995487"/>
            <a:ext cx="8532812" cy="72072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793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Доработка, настройка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69" name="Google Shape;169;p13"/>
          <p:cNvSpPr txBox="1"/>
          <p:nvPr/>
        </p:nvSpPr>
        <p:spPr>
          <a:xfrm>
            <a:off x="1168400" y="1131887"/>
            <a:ext cx="7364412" cy="147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 внутренние визы       – электронные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Синие подписи                  – только те, что нужны по закону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Бумажная копия                – для проверяющих</a:t>
            </a:r>
            <a:endParaRPr/>
          </a:p>
        </p:txBody>
      </p:sp>
      <p:sp>
        <p:nvSpPr>
          <p:cNvPr id="170" name="Google Shape;170;p13"/>
          <p:cNvSpPr txBox="1"/>
          <p:nvPr/>
        </p:nvSpPr>
        <p:spPr>
          <a:xfrm>
            <a:off x="1209675" y="3148012"/>
            <a:ext cx="7364412" cy="147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Внедрять последовательно</a:t>
            </a:r>
            <a:endParaRPr b="0" i="0" sz="1800" u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Информационная безопасность</a:t>
            </a:r>
            <a:endParaRPr b="0" i="0" sz="1800" u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Юридическая значимость</a:t>
            </a:r>
            <a:endParaRPr/>
          </a:p>
        </p:txBody>
      </p:sp>
      <p:sp>
        <p:nvSpPr>
          <p:cNvPr id="171" name="Google Shape;171;p13"/>
          <p:cNvSpPr txBox="1"/>
          <p:nvPr>
            <p:ph type="title"/>
          </p:nvPr>
        </p:nvSpPr>
        <p:spPr>
          <a:xfrm>
            <a:off x="148590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Принципы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78" name="Google Shape;178;p14"/>
          <p:cNvSpPr txBox="1"/>
          <p:nvPr/>
        </p:nvSpPr>
        <p:spPr>
          <a:xfrm>
            <a:off x="841462" y="860312"/>
            <a:ext cx="70581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/>
          </a:p>
          <a:p>
            <a:pPr indent="-2286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автоподстановка: </a:t>
            </a:r>
            <a:r>
              <a:rPr i="1" lang="en-US" sz="1800"/>
              <a:t>курирующий проректор </a:t>
            </a:r>
            <a:endParaRPr i="1" sz="18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/>
              <a:t>автор,  список согласующих</a:t>
            </a:r>
            <a:endParaRPr i="1" sz="1800"/>
          </a:p>
          <a:p>
            <a:pPr indent="-1143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2286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в СЗ о закупке новые реквизиты и проверки</a:t>
            </a:r>
            <a:endParaRPr sz="1800">
              <a:solidFill>
                <a:schemeClr val="dk1"/>
              </a:solidFill>
            </a:endParaRPr>
          </a:p>
          <a:p>
            <a:pPr indent="-11430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2286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для вида документа можно указать список “рассылки” для исполнения и ознакомления</a:t>
            </a:r>
            <a:endParaRPr sz="1800">
              <a:solidFill>
                <a:schemeClr val="dk1"/>
              </a:solidFill>
            </a:endParaRPr>
          </a:p>
          <a:p>
            <a:pPr indent="-11430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2286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формирование файла pdf из файла word c добавлением листа согласования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9" name="Google Shape;179;p14"/>
          <p:cNvSpPr txBox="1"/>
          <p:nvPr>
            <p:ph type="title"/>
          </p:nvPr>
        </p:nvSpPr>
        <p:spPr>
          <a:xfrm>
            <a:off x="148590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Доработки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86" name="Google Shape;186;p15"/>
          <p:cNvSpPr txBox="1"/>
          <p:nvPr/>
        </p:nvSpPr>
        <p:spPr>
          <a:xfrm>
            <a:off x="907450" y="1035650"/>
            <a:ext cx="70575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по каждому виду документов отдельно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выявлены и устранены замечания</a:t>
            </a:r>
            <a:endParaRPr sz="16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600"/>
              <a:t>автоподстановка Курирующего проректора</a:t>
            </a:r>
            <a:endParaRPr i="1" sz="16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600"/>
              <a:t>для подразделений прямого подчинения Ректору</a:t>
            </a:r>
            <a:endParaRPr i="1" sz="16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задачи руководителей выполняли помощники</a:t>
            </a:r>
            <a:endParaRPr sz="1600"/>
          </a:p>
        </p:txBody>
      </p:sp>
      <p:sp>
        <p:nvSpPr>
          <p:cNvPr id="187" name="Google Shape;187;p15"/>
          <p:cNvSpPr txBox="1"/>
          <p:nvPr>
            <p:ph type="title"/>
          </p:nvPr>
        </p:nvSpPr>
        <p:spPr>
          <a:xfrm>
            <a:off x="1485900" y="339725"/>
            <a:ext cx="72009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Опытная эксплуатация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4" name="Google Shape;194;p16"/>
          <p:cNvSpPr txBox="1"/>
          <p:nvPr/>
        </p:nvSpPr>
        <p:spPr>
          <a:xfrm>
            <a:off x="1042987" y="833437"/>
            <a:ext cx="70581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расширение числа бизнес-процессов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отказ от бумажного дублирования на 100%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интеграция с другими решениями на платформе 1С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интеграция с личным кабинетом студента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использования квалиф. цифровой подписи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5" name="Google Shape;195;p16"/>
          <p:cNvSpPr txBox="1"/>
          <p:nvPr>
            <p:ph type="title"/>
          </p:nvPr>
        </p:nvSpPr>
        <p:spPr>
          <a:xfrm>
            <a:off x="1485900" y="339725"/>
            <a:ext cx="7200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Планы СПбГАСУ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d2f65ca48_0_1"/>
          <p:cNvSpPr txBox="1"/>
          <p:nvPr/>
        </p:nvSpPr>
        <p:spPr>
          <a:xfrm>
            <a:off x="6553200" y="4767262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2" name="Google Shape;202;g10d2f65ca48_0_1"/>
          <p:cNvSpPr txBox="1"/>
          <p:nvPr/>
        </p:nvSpPr>
        <p:spPr>
          <a:xfrm>
            <a:off x="992387" y="1534387"/>
            <a:ext cx="70581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МАИ (развитие)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ТюмГУ (моделирование)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РМАНПО (развитие)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еще 2 вуза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3" name="Google Shape;203;g10d2f65ca48_0_1"/>
          <p:cNvSpPr txBox="1"/>
          <p:nvPr>
            <p:ph type="title"/>
          </p:nvPr>
        </p:nvSpPr>
        <p:spPr>
          <a:xfrm>
            <a:off x="1485900" y="339725"/>
            <a:ext cx="7200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lang="en-US"/>
              <a:t>Текущие проекты “Большие числа”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lang="en-US"/>
              <a:t>по внедрению 1С:Документооборот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/>
          <p:nvPr>
            <p:ph type="ctrTitle"/>
          </p:nvPr>
        </p:nvSpPr>
        <p:spPr>
          <a:xfrm>
            <a:off x="250825" y="1541462"/>
            <a:ext cx="86424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b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Гафаров Евгений </a:t>
            </a:r>
            <a:b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sng">
                <a:latin typeface="Arial"/>
                <a:ea typeface="Arial"/>
                <a:cs typeface="Arial"/>
                <a:sym typeface="Arial"/>
                <a:hlinkClick r:id="rId3"/>
              </a:rPr>
              <a:t>e.gafarov@largenumbers.ru</a:t>
            </a:r>
            <a:endParaRPr b="1" i="0" sz="3200" u="non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3200"/>
              <a:buFont typeface="Arial"/>
              <a:buNone/>
            </a:pPr>
            <a:r>
              <a:rPr lang="en-US" sz="3200"/>
              <a:t>sserg@lan.spbgasu.ru</a:t>
            </a:r>
            <a:r>
              <a:rPr b="1" i="0" lang="en-US" sz="32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b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+7 (925) 809 09 07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О вузе</a:t>
            </a:r>
            <a:endParaRPr/>
          </a:p>
        </p:txBody>
      </p:sp>
      <p:sp>
        <p:nvSpPr>
          <p:cNvPr id="63" name="Google Shape;63;p2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65" name="Google Shape;65;p2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66" name="Google Shape;66;p2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67" name="Google Shape;67;p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8" name="Google Shape;68;p2"/>
          <p:cNvSpPr txBox="1"/>
          <p:nvPr/>
        </p:nvSpPr>
        <p:spPr>
          <a:xfrm>
            <a:off x="1116000" y="1131875"/>
            <a:ext cx="7621200" cy="3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Старейшее в России высшее учебное заведение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архитектурно-строительного профиля!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12 500+ студентов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550+ преподавателей, из них 70% с </a:t>
            </a:r>
            <a:r>
              <a:rPr lang="en-US" sz="1800">
                <a:solidFill>
                  <a:schemeClr val="dk1"/>
                </a:solidFill>
              </a:rPr>
              <a:t>учеными</a:t>
            </a:r>
            <a:r>
              <a:rPr lang="en-US" sz="1800">
                <a:solidFill>
                  <a:schemeClr val="dk1"/>
                </a:solidFill>
              </a:rPr>
              <a:t> степенями и званиями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40+ направлений подготовки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3 500+ научных публикаций в год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О проекте</a:t>
            </a:r>
            <a:endParaRPr/>
          </a:p>
        </p:txBody>
      </p:sp>
      <p:sp>
        <p:nvSpPr>
          <p:cNvPr id="74" name="Google Shape;74;p3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76" name="Google Shape;76;p3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77" name="Google Shape;77;p3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78" name="Google Shape;78;p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9" name="Google Shape;79;p3"/>
          <p:cNvSpPr txBox="1"/>
          <p:nvPr/>
        </p:nvSpPr>
        <p:spPr>
          <a:xfrm>
            <a:off x="790575" y="931862"/>
            <a:ext cx="67515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Подрядчик: ООО «Большие числа»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/>
              <a:t>300</a:t>
            </a: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рабочих мест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1 января 2022 автоматизированы процессы 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согласование </a:t>
            </a:r>
            <a:r>
              <a:rPr lang="en-US" sz="1800"/>
              <a:t>служебных записок о закупке</a:t>
            </a: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BFBFBF"/>
                </a:solidFill>
              </a:rPr>
              <a:t>согласование </a:t>
            </a:r>
            <a:r>
              <a:rPr lang="en-US" sz="1800"/>
              <a:t>конкурсной документации</a:t>
            </a: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BFBFBF"/>
                </a:solidFill>
              </a:rPr>
              <a:t>согласование </a:t>
            </a:r>
            <a:r>
              <a:rPr lang="en-US" sz="1800"/>
              <a:t>договоров;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rgbClr val="BFBFBF"/>
                </a:solidFill>
              </a:rPr>
              <a:t>согласование и рассмотрение</a:t>
            </a:r>
            <a:r>
              <a:rPr lang="en-US" sz="1800"/>
              <a:t> служебных записок в свободной форме;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rgbClr val="BFBFBF"/>
                </a:solidFill>
              </a:rPr>
              <a:t>регистрация и рассмотрение</a:t>
            </a:r>
            <a:r>
              <a:rPr lang="en-US" sz="1800"/>
              <a:t> входящей корреспонденции;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rgbClr val="BFBFBF"/>
                </a:solidFill>
              </a:rPr>
              <a:t>регистрация </a:t>
            </a:r>
            <a:r>
              <a:rPr lang="en-US" sz="1800"/>
              <a:t>исходящей корреспонденции;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rgbClr val="BFBFBF"/>
                </a:solidFill>
              </a:rPr>
              <a:t>регистрация и исполнение/ознакомление</a:t>
            </a:r>
            <a:r>
              <a:rPr lang="en-US" sz="1800"/>
              <a:t> с ЛНА.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86" name="Google Shape;86;p4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87" name="Google Shape;87;p4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8" name="Google Shape;88;p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9" name="Google Shape;89;p4"/>
          <p:cNvSpPr txBox="1"/>
          <p:nvPr/>
        </p:nvSpPr>
        <p:spPr>
          <a:xfrm>
            <a:off x="611187" y="1333500"/>
            <a:ext cx="7993062" cy="592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00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Подход</a:t>
            </a:r>
            <a:endParaRPr/>
          </a:p>
        </p:txBody>
      </p:sp>
      <p:pic>
        <p:nvPicPr>
          <p:cNvPr id="90" name="Google Shape;9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5062" y="2716212"/>
            <a:ext cx="2901950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4"/>
          <p:cNvSpPr txBox="1"/>
          <p:nvPr/>
        </p:nvSpPr>
        <p:spPr>
          <a:xfrm>
            <a:off x="635000" y="1995487"/>
            <a:ext cx="8532812" cy="72072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793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1С:Технология корпоративного внедрения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97" name="Google Shape;97;p5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Управление проектом</a:t>
            </a:r>
            <a:endParaRPr/>
          </a:p>
        </p:txBody>
      </p:sp>
      <p:pic>
        <p:nvPicPr>
          <p:cNvPr id="98" name="Google Shape;9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1060450"/>
            <a:ext cx="2479675" cy="346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9637" y="1062037"/>
            <a:ext cx="2244725" cy="3441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Sony\Google Диск\Сертификат 1СРКП.jpg" id="100" name="Google Shape;10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11862" y="1924050"/>
            <a:ext cx="1944687" cy="258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55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5562" lvl="0" marL="1825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7" name="Google Shape;107;p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8" name="Google Shape;108;p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9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b="1" i="0" lang="en-US" sz="8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9" name="Google Shape;109;p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0" name="Google Shape;110;p6"/>
          <p:cNvSpPr txBox="1"/>
          <p:nvPr/>
        </p:nvSpPr>
        <p:spPr>
          <a:xfrm>
            <a:off x="611187" y="1333500"/>
            <a:ext cx="7993062" cy="592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00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Первые фазы</a:t>
            </a:r>
            <a:endParaRPr/>
          </a:p>
        </p:txBody>
      </p:sp>
      <p:pic>
        <p:nvPicPr>
          <p:cNvPr id="111" name="Google Shape;11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5062" y="2716212"/>
            <a:ext cx="2901950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6"/>
          <p:cNvSpPr txBox="1"/>
          <p:nvPr/>
        </p:nvSpPr>
        <p:spPr>
          <a:xfrm>
            <a:off x="635000" y="1995487"/>
            <a:ext cx="8532812" cy="72072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1793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Требования, проектирование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8" name="Google Shape;118;p7"/>
          <p:cNvSpPr txBox="1"/>
          <p:nvPr/>
        </p:nvSpPr>
        <p:spPr>
          <a:xfrm>
            <a:off x="755650" y="985837"/>
            <a:ext cx="72009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Цель</a:t>
            </a: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Получить информацию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 бизнес-процессах «как есть»;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 проблемах бумажного документооборота;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2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 пожеланиях по реорганизации и автоматизации.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 26 октября по 22 ноября 2021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 интервью, 10 анкет 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38 бизнес-процессов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Провели: сотрудники УИСиТ, ООО «Большие числа»</a:t>
            </a:r>
            <a:endParaRPr/>
          </a:p>
        </p:txBody>
      </p:sp>
      <p:sp>
        <p:nvSpPr>
          <p:cNvPr id="119" name="Google Shape;119;p7"/>
          <p:cNvSpPr txBox="1"/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Интервьюирование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25" name="Google Shape;125;p8"/>
          <p:cNvSpPr txBox="1"/>
          <p:nvPr/>
        </p:nvSpPr>
        <p:spPr>
          <a:xfrm>
            <a:off x="1166812" y="1276350"/>
            <a:ext cx="72009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Долгое согласование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Дублирование учета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Дублирование проверок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Утеря документов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Хождение по кабинетам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Информация не полная, не актуальная</a:t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www.natural-homeremedies-for-life.com/images/dont-s.jpg" id="126" name="Google Shape;1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1276350"/>
            <a:ext cx="434975" cy="4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"/>
          <p:cNvSpPr txBox="1"/>
          <p:nvPr>
            <p:ph type="title"/>
          </p:nvPr>
        </p:nvSpPr>
        <p:spPr>
          <a:xfrm>
            <a:off x="1476375" y="155575"/>
            <a:ext cx="7200900" cy="738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Бумажный документооборот.</a:t>
            </a:r>
            <a:b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Проблемы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/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33" name="Google Shape;133;p9"/>
          <p:cNvSpPr txBox="1"/>
          <p:nvPr/>
        </p:nvSpPr>
        <p:spPr>
          <a:xfrm>
            <a:off x="1168400" y="985837"/>
            <a:ext cx="6211887" cy="2922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Закупки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Служебные записки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Входящая и исходящая корреспонденция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Организационные приказы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Кадровые и зарплатные документы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Приказы по контингенту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Планирование учебного процесса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Прочее: заказ пропуска, обращения в УИСиТ</a:t>
            </a:r>
            <a:endParaRPr/>
          </a:p>
        </p:txBody>
      </p:sp>
      <p:pic>
        <p:nvPicPr>
          <p:cNvPr descr="https://www.pngpix.com/wp-content/uploads/2016/10/PNGPIX-COM-Rocket-Vectot-PNG-Transparent-Image.png" id="134" name="Google Shape;13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750" y="1563687"/>
            <a:ext cx="1509712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"/>
          <p:cNvSpPr txBox="1"/>
          <p:nvPr>
            <p:ph type="title"/>
          </p:nvPr>
        </p:nvSpPr>
        <p:spPr>
          <a:xfrm>
            <a:off x="1485900" y="339725"/>
            <a:ext cx="72009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Потребности в автоматизации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3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2020-11-11T06:55:55Z</dcterms:created>
  <dc:creator>Fedotova_K</dc:creator>
</cp:coreProperties>
</file>